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3" r:id="rId2"/>
    <p:sldId id="334" r:id="rId3"/>
    <p:sldId id="335" r:id="rId4"/>
    <p:sldId id="336" r:id="rId5"/>
    <p:sldId id="337" r:id="rId6"/>
    <p:sldId id="338" r:id="rId7"/>
    <p:sldId id="357" r:id="rId8"/>
    <p:sldId id="352" r:id="rId9"/>
    <p:sldId id="358" r:id="rId10"/>
    <p:sldId id="359" r:id="rId11"/>
    <p:sldId id="360" r:id="rId12"/>
    <p:sldId id="340" r:id="rId13"/>
    <p:sldId id="361" r:id="rId14"/>
    <p:sldId id="362" r:id="rId15"/>
    <p:sldId id="341" r:id="rId16"/>
    <p:sldId id="364" r:id="rId17"/>
    <p:sldId id="363" r:id="rId18"/>
    <p:sldId id="351" r:id="rId19"/>
    <p:sldId id="365" r:id="rId20"/>
    <p:sldId id="366" r:id="rId21"/>
    <p:sldId id="368" r:id="rId22"/>
    <p:sldId id="367" r:id="rId23"/>
    <p:sldId id="342" r:id="rId24"/>
    <p:sldId id="370" r:id="rId25"/>
    <p:sldId id="343" r:id="rId26"/>
    <p:sldId id="369" r:id="rId27"/>
    <p:sldId id="371" r:id="rId28"/>
    <p:sldId id="344" r:id="rId29"/>
    <p:sldId id="372" r:id="rId30"/>
    <p:sldId id="345" r:id="rId31"/>
    <p:sldId id="375" r:id="rId32"/>
    <p:sldId id="374" r:id="rId33"/>
    <p:sldId id="346" r:id="rId34"/>
    <p:sldId id="376" r:id="rId35"/>
    <p:sldId id="354" r:id="rId36"/>
    <p:sldId id="349" r:id="rId37"/>
    <p:sldId id="379" r:id="rId38"/>
    <p:sldId id="378" r:id="rId39"/>
    <p:sldId id="377" r:id="rId40"/>
    <p:sldId id="380" r:id="rId41"/>
    <p:sldId id="381" r:id="rId42"/>
    <p:sldId id="353" r:id="rId43"/>
    <p:sldId id="356" r:id="rId44"/>
    <p:sldId id="382" r:id="rId45"/>
    <p:sldId id="383" r:id="rId46"/>
    <p:sldId id="348" r:id="rId47"/>
    <p:sldId id="384" r:id="rId4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99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78909" autoAdjust="0"/>
  </p:normalViewPr>
  <p:slideViewPr>
    <p:cSldViewPr snapToGrid="0" snapToObjects="1">
      <p:cViewPr varScale="1">
        <p:scale>
          <a:sx n="114" d="100"/>
          <a:sy n="114" d="100"/>
        </p:scale>
        <p:origin x="97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84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26/09/2018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t>26/09/2018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015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</a:t>
            </a: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en el proyecto que se realizo 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según el diagrama de clases usando el lenguaje JAVA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el proyecto realizado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terminado en su totalidad con estas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tecnologias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punto es imposible enseñar todo el siguiente contenido a menos que se enseñe de forma muy superficial donde la persona no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programación si no sintaxis hay que buscar una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esto el tiempo estimado para enseñar esto son 2 trimestres o mas enseñando JEE como requisito deben manejar JSE, HTML, CSS,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XML y bases de datos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ademas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siguiente contenido es de J2EE y actualmente estamos en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JEE7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etiquetas y encabezados, acceso a bases de datos(conexión por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odbc,conexión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driver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patrones de diseño de sesión de datos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(data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conexiones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(aplicación de los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 controladores de flujo), arquitectura en tres capas (presentación, negociación, sesión), ayudantes de vista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helpers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taglibs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patrón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(modelo vista controlador), reportes web con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ireports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jasper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java mail (administración de correos con 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java mail desde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pruebas con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argosoft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mail server). </a:t>
            </a: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0082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</a:t>
            </a: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en el proyecto que se realizo 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según el diagrama de clases usando el lenguaje JAVA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el proyecto realizado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terminado en su totalidad con estas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tecnologias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punto es imposible enseñar todo el siguiente contenido a menos que se enseñe de forma muy superficial donde la persona no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programación si no sintaxis hay que buscar una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esto el tiempo estimado para enseñar esto son 2 trimestres o mas enseñando JEE como requisito deben manejar JSE, HTML, CSS,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XML y bases de datos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ademas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siguiente contenido es de J2EE y actualmente estamos en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JEE7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etiquetas y encabezados, acceso a bases de datos(conexión por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odbc,conexión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driver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patrones de diseño de sesión de datos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(data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conexiones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(aplicación de los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 controladores de flujo), arquitectura en tres capas (presentación, negociación, sesión), ayudantes de vista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helpers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taglibs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patrón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(modelo vista controlador), reportes web con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ireports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jasper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java mail (administración de correos con 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java mail desde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pruebas con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argosoft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mail server). </a:t>
            </a: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4643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2779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</a:t>
            </a: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 el proyecto se evidencia que se haya realizado un plan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la implementación del nuevo sistema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informacñon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para esto debe estar ya realizada la aplicación 100% y los manuales de usuario</a:t>
            </a:r>
            <a:r>
              <a:rPr lang="es-ES" dirty="0"/>
              <a:t>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envidencia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el proyecto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pruebas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en el proyecto que se realizo 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según el diagrama de clases usando el lenguaje C#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el proyecto realizado usando las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tencologias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escritoria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(Windows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creo que en la actualidad se llama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punto es imposible enseñar todo el siguiente contenido a menos que se enseñe de forma muy superficial donde la persona no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programación si no sintaxis hay que buscar una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esto el tiempo estimado para enseñar debe ser consultado a un experto de las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tecnologias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-Lenguaje de programación.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introducción, componentes fundamentales, funcionamiento interno del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bibliotecas principales, ventajas, herramientas de desarrollo, novedades, seguridad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-Aplicaciones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winforms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introducción, el diseñador de formularios, objeto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controles, diseño de interfaz de usuario, herencia visual, configuración, diálogos comunes, enlace a datos, distribución de la aplicación, referencias, acceso a datos avanzado, web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seguridad.introducción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cardspace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c1communication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*****************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 informe donde se muestre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ditribución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fisica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equipos de hardware y software que se necesitan para implementar el sistema de información.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esto puede implicar desde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estudio del sistema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redes, equipos de hardware y software necesario para el sistema de información ideal seria en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autocad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es algo muy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ambisioso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que lo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convensional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que el programador compra un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una VPS y no tiene que invertir tanto dinero en hardware e infraestructura esto aplica cuando la empresa va hacer su propio data center,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instructores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tecnicos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ADSI no manejan herramientas como AUTOCAD ya que no son necesaria para el desarrollo de software esto es mas para los que se especializan en redes</a:t>
            </a:r>
            <a:r>
              <a:rPr lang="es-ES" dirty="0"/>
              <a:t>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*****************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cuadro comparativo entre los diferentes proveedores donde se va adquirir hardware o software necesario para el desarrollo del sistema de información</a:t>
            </a:r>
            <a:r>
              <a:rPr lang="es-ES" dirty="0"/>
              <a:t>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 el proyecto se evidencia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contratos de desarrollo de software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lo mismo del RAE 27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 informe donde se muestre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ditribución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fisica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equipos de hardware y software que se necesitan para implementar el sistema de información.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esto puede implicar desde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estudio del sistema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redes, equipos de hardware y software necesario para el sistema de información ideal seria en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autocad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es algo muy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ambisioso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que lo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convensional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que el programador compra un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una VPS y no tiene que invertir tanto dinero en hardware e infraestructura esto aplica cuando la empresa va hacer su propio data center,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instructores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tecnicos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ADSI no manejan herramientas como AUTOCAD ya que no son necesaria para el desarrollo de software esto es mas para los que se especializan en redes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dirty="0"/>
              <a:t>*****************</a:t>
            </a:r>
            <a:endParaRPr lang="es-CO" dirty="0"/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5558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</a:t>
            </a: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 el proyecto se evidencia que se haya realizado un plan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la implementación del nuevo sistema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informacñon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para esto debe estar ya realizada la aplicación 100% y los manuales de usuario</a:t>
            </a:r>
            <a:r>
              <a:rPr lang="es-ES" dirty="0"/>
              <a:t>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envidencia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el proyecto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pruebas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en el proyecto que se realizo 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según el diagrama de clases usando el lenguaje C#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el proyecto realizado usando las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tencologias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escritoria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(Windows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creo que en la actualidad se llama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punto es imposible enseñar todo el siguiente contenido a menos que se enseñe de forma muy superficial donde la persona no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programación si no sintaxis hay que buscar una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esto el tiempo estimado para enseñar debe ser consultado a un experto de las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tecnologias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-Lenguaje de programación.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introducción, componentes fundamentales, funcionamiento interno del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bibliotecas principales, ventajas, herramientas de desarrollo, novedades, seguridad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-Aplicaciones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winforms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introducción, el diseñador de formularios, objeto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controles, diseño de interfaz de usuario, herencia visual, configuración, diálogos comunes, enlace a datos, distribución de la aplicación, referencias, acceso a datos avanzado, web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seguridad.introducción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cardspace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c1communication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*****************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 informe donde se muestre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ditribución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fisica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equipos de hardware y software que se necesitan para implementar el sistema de información.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esto puede implicar desde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estudio del sistema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redes, equipos de hardware y software necesario para el sistema de información ideal seria en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autocad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es algo muy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ambisioso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que lo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convensional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que el programador compra un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una VPS y no tiene que invertir tanto dinero en hardware e infraestructura esto aplica cuando la empresa va hacer su propio data center,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instructores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tecnicos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ADSI no manejan herramientas como AUTOCAD ya que no son necesaria para el desarrollo de software esto es mas para los que se especializan en redes</a:t>
            </a:r>
            <a:r>
              <a:rPr lang="es-ES" dirty="0"/>
              <a:t>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*****************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cuadro comparativo entre los diferentes proveedores donde se va adquirir hardware o software necesario para el desarrollo del sistema de información</a:t>
            </a:r>
            <a:r>
              <a:rPr lang="es-ES" dirty="0"/>
              <a:t>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 el proyecto se evidencia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contratos de desarrollo de software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lo mismo del RAE 27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 informe donde se muestre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ditribución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fisica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equipos de hardware y software que se necesitan para implementar el sistema de información.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esto puede implicar desde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estudio del sistema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redes, equipos de hardware y software necesario para el sistema de información ideal seria en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autocad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es algo muy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ambisioso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que lo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convensional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que el programador compra un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una VPS y no tiene que invertir tanto dinero en hardware e infraestructura esto aplica cuando la empresa va hacer su propio data center,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instructores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tecnicos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ADSI no manejan herramientas como AUTOCAD ya que no son necesaria para el desarrollo de software esto es mas para los que se especializan en redes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dirty="0"/>
              <a:t>*****************</a:t>
            </a:r>
            <a:endParaRPr lang="es-CO" dirty="0"/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9020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</a:t>
            </a: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 el proyecto se evidencia que se haya realizado un plan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la implementación del nuevo sistema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informacñon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para esto debe estar ya realizada la aplicación 100% y los manuales de usuario</a:t>
            </a:r>
            <a:r>
              <a:rPr lang="es-ES" dirty="0"/>
              <a:t>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envidencia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el proyecto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pruebas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en el proyecto que se realizo 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según el diagrama de clases usando el lenguaje C#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evidencia el proyecto realizado usando las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tencologias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escritoria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(Windows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creo que en la actualidad se llama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punto es imposible enseñar todo el siguiente contenido a menos que se enseñe de forma muy superficial donde la persona no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programación si no sintaxis hay que buscar una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esto el tiempo estimado para enseñar debe ser consultado a un experto de las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tecnologias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-Lenguaje de programación.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introducción, componentes fundamentales, funcionamiento interno del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bibliotecas principales, ventajas, herramientas de desarrollo, novedades, seguridad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-Aplicaciones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winforms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introducción, el diseñador de formularios, objeto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controles, diseño de interfaz de usuario, herencia visual, configuración, diálogos comunes, enlace a datos, distribución de la aplicación, referencias, acceso a datos avanzado, web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seguridad.introducción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cardspace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c1communication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*****************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 informe donde se muestre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ditribución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fisica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equipos de hardware y software que se necesitan para implementar el sistema de información.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esto puede implicar desde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estudio del sistema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redes, equipos de hardware y software necesario para el sistema de información ideal seria en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autocad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es algo muy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ambisioso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que lo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convensional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que el programador compra un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una VPS y no tiene que invertir tanto dinero en hardware e infraestructura esto aplica cuando la empresa va hacer su propio data center,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instructores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tecnicos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ADSI no manejan herramientas como AUTOCAD ya que no son necesaria para el desarrollo de software esto es mas para los que se especializan en redes</a:t>
            </a:r>
            <a:r>
              <a:rPr lang="es-ES" dirty="0"/>
              <a:t>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*****************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cuadro comparativo entre los diferentes proveedores donde se va adquirir hardware o software necesario para el desarrollo del sistema de información</a:t>
            </a:r>
            <a:r>
              <a:rPr lang="es-ES" dirty="0"/>
              <a:t> </a:t>
            </a:r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 el proyecto se evidencia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realizacion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contratos de desarrollo de software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*****</a:t>
            </a:r>
          </a:p>
          <a:p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lo mismo del RAE 27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 el proyecto se evidencia un  informe donde se muestre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ditribución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fisica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equipos de hardware y software que se necesitan para implementar el sistema de información.</a:t>
            </a: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esto puede implicar desde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estudio del sistema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redes, equipos de hardware y software necesario para el sistema de información ideal seria en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autocad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es algo muy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ambisioso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que lo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convensional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que el programador compra un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una VPS y no tiene que invertir tanto dinero en hardware e infraestructura esto aplica cuando la empresa va hacer su propio data center, la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mayoria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instructores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tecnicos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ADSI no manejan herramientas como AUTOCAD ya que no son necesaria para el desarrollo de software esto es mas para los que se especializan en redes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dirty="0"/>
              <a:t>*****************</a:t>
            </a:r>
            <a:endParaRPr lang="es-CO" dirty="0"/>
          </a:p>
          <a:p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295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23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055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36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026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254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0128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896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679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26/09/2018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Funcionales.docx" TargetMode="Externa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No%20Funcionales.docx" TargetMode="Externa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Plantilla%20Historias%20Usuario_3.xls" TargetMode="Externa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casos%20de%20uso/Caso%20de%20uso%20del%20actor%20Vendedor.jpg" TargetMode="External"/><Relationship Id="rId7" Type="http://schemas.openxmlformats.org/officeDocument/2006/relationships/hyperlink" Target="casos%20de%20uso/Crear%20Proveedor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casos%20de%20uso/Crear%20Cliente.jpg" TargetMode="External"/><Relationship Id="rId5" Type="http://schemas.openxmlformats.org/officeDocument/2006/relationships/hyperlink" Target="casos%20de%20uso/Modificar%20cliente.jpg" TargetMode="External"/><Relationship Id="rId4" Type="http://schemas.openxmlformats.org/officeDocument/2006/relationships/hyperlink" Target="casos%20de%20uso/Buscar%20Cliente.jp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casos%20de%20uso/Caso%20de%20uso%20Modificar%20cliente.docx" TargetMode="External"/><Relationship Id="rId3" Type="http://schemas.openxmlformats.org/officeDocument/2006/relationships/hyperlink" Target="casos%20de%20uso/CU-03_ModificarProducto_DiegoDaza.docx" TargetMode="External"/><Relationship Id="rId7" Type="http://schemas.openxmlformats.org/officeDocument/2006/relationships/hyperlink" Target="casos%20de%20uso/Caso%20de%20uso%20Buscar%20un%20cliente.docx" TargetMode="External"/><Relationship Id="rId2" Type="http://schemas.openxmlformats.org/officeDocument/2006/relationships/hyperlink" Target="casos%20de%20uso/CU-01_BuscarProducto_DiegoDaza.docx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casos%20de%20uso/Casos%20de%20uso%20Crear%20Cliente.docx" TargetMode="External"/><Relationship Id="rId5" Type="http://schemas.openxmlformats.org/officeDocument/2006/relationships/hyperlink" Target="casos%20de%20uso/Caso%20de%20uso%20Buscar%20un%20proveedor.docx" TargetMode="External"/><Relationship Id="rId10" Type="http://schemas.openxmlformats.org/officeDocument/2006/relationships/image" Target="../media/image51.png"/><Relationship Id="rId4" Type="http://schemas.openxmlformats.org/officeDocument/2006/relationships/hyperlink" Target="casos%20de%20uso/Casos%20de%20uso%20Crear%20un%20proveedor.docx" TargetMode="External"/><Relationship Id="rId9" Type="http://schemas.openxmlformats.org/officeDocument/2006/relationships/hyperlink" Target="casos%20de%20uso/Caso%20de%20uso%20Modificar%20proveedor.docx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dicDatos.pdf" TargetMode="External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Mockups/Editar%20Producto.PNG" TargetMode="External"/><Relationship Id="rId13" Type="http://schemas.openxmlformats.org/officeDocument/2006/relationships/hyperlink" Target="Mockups/Cambio%20de%20contrase&#241;a.PNG" TargetMode="External"/><Relationship Id="rId18" Type="http://schemas.openxmlformats.org/officeDocument/2006/relationships/hyperlink" Target="Mockups/Buscar%20proveedor.PNG" TargetMode="External"/><Relationship Id="rId3" Type="http://schemas.openxmlformats.org/officeDocument/2006/relationships/image" Target="../media/image60.png"/><Relationship Id="rId7" Type="http://schemas.openxmlformats.org/officeDocument/2006/relationships/hyperlink" Target="Mockups/Administrar%20Stock.PNG" TargetMode="External"/><Relationship Id="rId12" Type="http://schemas.openxmlformats.org/officeDocument/2006/relationships/hyperlink" Target="Mockups/Busqueda%20de%20Productos.PNG" TargetMode="External"/><Relationship Id="rId17" Type="http://schemas.openxmlformats.org/officeDocument/2006/relationships/hyperlink" Target="Mockups/Modulo%20Proveedores.PNG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Mockups/Modulo%20informes.PNG" TargetMode="External"/><Relationship Id="rId20" Type="http://schemas.openxmlformats.org/officeDocument/2006/relationships/hyperlink" Target="Mockups/Crear%20proveedorPN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ockups/Crear%20usuarios.PNG" TargetMode="External"/><Relationship Id="rId11" Type="http://schemas.openxmlformats.org/officeDocument/2006/relationships/hyperlink" Target="Mockups/Editar%20usuario.PNG" TargetMode="External"/><Relationship Id="rId5" Type="http://schemas.openxmlformats.org/officeDocument/2006/relationships/hyperlink" Target="Mockups/Busqueda%20de%20usuarios.PNG" TargetMode="External"/><Relationship Id="rId15" Type="http://schemas.openxmlformats.org/officeDocument/2006/relationships/hyperlink" Target="Mockups/Venta.PNG" TargetMode="External"/><Relationship Id="rId10" Type="http://schemas.openxmlformats.org/officeDocument/2006/relationships/hyperlink" Target="Mockups/Modulo%20productos.PNG" TargetMode="External"/><Relationship Id="rId19" Type="http://schemas.openxmlformats.org/officeDocument/2006/relationships/hyperlink" Target="Mockups/Modificar%20Proveedor.PNG" TargetMode="External"/><Relationship Id="rId4" Type="http://schemas.openxmlformats.org/officeDocument/2006/relationships/hyperlink" Target="Mockups/Administrar%20usuarios.PNG" TargetMode="External"/><Relationship Id="rId9" Type="http://schemas.openxmlformats.org/officeDocument/2006/relationships/hyperlink" Target="Mockups/Crear%20producto.PNG" TargetMode="External"/><Relationship Id="rId14" Type="http://schemas.openxmlformats.org/officeDocument/2006/relationships/hyperlink" Target="Mockups/Ingreso%20Bodega.P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Ingreso%20Bodega.xls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nual%20de%20usuario%20(1).docx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entrevista.pdf" TargetMode="External"/><Relationship Id="rId2" Type="http://schemas.openxmlformats.org/officeDocument/2006/relationships/hyperlink" Target="https://docs.google.com/forms/d/1gs2bPvSeG9ysE51FrcrjUD0lJhz36dEG8xVbJhk6WSY/ed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result.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48906" y="-13910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Proyecto Sexto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95120" y="449528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/>
              <a:t>Trimestre ADSI Nocturno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68947" y="1237145"/>
            <a:ext cx="362174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5400" b="1" dirty="0" err="1"/>
              <a:t>Inversoft</a:t>
            </a:r>
            <a:endParaRPr lang="es-CO" sz="5400" b="1" dirty="0"/>
          </a:p>
        </p:txBody>
      </p:sp>
      <p:sp>
        <p:nvSpPr>
          <p:cNvPr id="4" name="Rectángulo 3"/>
          <p:cNvSpPr/>
          <p:nvPr/>
        </p:nvSpPr>
        <p:spPr>
          <a:xfrm>
            <a:off x="875657" y="2409899"/>
            <a:ext cx="36963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dirty="0"/>
              <a:t>Rafael Carlosama</a:t>
            </a:r>
          </a:p>
          <a:p>
            <a:r>
              <a:rPr lang="es-CO" sz="3200" b="1" dirty="0"/>
              <a:t>Diego Daza</a:t>
            </a:r>
          </a:p>
          <a:p>
            <a:r>
              <a:rPr lang="es-CO" sz="3200" b="1" dirty="0"/>
              <a:t>Luis A. Rodríguez</a:t>
            </a:r>
          </a:p>
          <a:p>
            <a:r>
              <a:rPr lang="es-CO" sz="3200" b="1" dirty="0"/>
              <a:t>John Villanueva</a:t>
            </a:r>
          </a:p>
          <a:p>
            <a:r>
              <a:rPr lang="es-CO" sz="3200" b="1" dirty="0"/>
              <a:t>Jorge Méndez</a:t>
            </a:r>
          </a:p>
          <a:p>
            <a:r>
              <a:rPr lang="es-CO" sz="3200" b="1" dirty="0"/>
              <a:t>Carlos Tamayo</a:t>
            </a:r>
          </a:p>
          <a:p>
            <a:r>
              <a:rPr lang="es-CO" sz="3200" b="1" dirty="0"/>
              <a:t>ADSI</a:t>
            </a:r>
          </a:p>
          <a:p>
            <a:r>
              <a:rPr lang="es-CO" sz="3200" b="1" dirty="0"/>
              <a:t>1366241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42682" y="362635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/>
              <a:t>Hardware, software con el que cuenta el cliente. (Inventario)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32" y="2177921"/>
            <a:ext cx="2939963" cy="19553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24195" y="5203065"/>
            <a:ext cx="1887963" cy="70833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400" b="1" dirty="0">
              <a:solidFill>
                <a:srgbClr val="92D05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6061" y="4748673"/>
            <a:ext cx="3133608" cy="13007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CO" sz="2000" b="1" dirty="0"/>
              <a:t>Tres líneas de celulares, una la maneja el administrador, otra la maneja el vendedor y una se le asigna al técnico que hace las visitas y realiza soportes e instalaciones</a:t>
            </a:r>
            <a:r>
              <a:rPr lang="es-CO" sz="1200" dirty="0"/>
              <a:t>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t="6255"/>
          <a:stretch/>
        </p:blipFill>
        <p:spPr>
          <a:xfrm>
            <a:off x="5054957" y="2589286"/>
            <a:ext cx="3135453" cy="1725469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054957" y="4873845"/>
            <a:ext cx="3140556" cy="9344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CO" sz="2000" b="1" dirty="0"/>
              <a:t>Se tiene plan de internet de banda ancha con 10 Mb.</a:t>
            </a:r>
          </a:p>
        </p:txBody>
      </p:sp>
    </p:spTree>
    <p:extLst>
      <p:ext uri="{BB962C8B-B14F-4D97-AF65-F5344CB8AC3E}">
        <p14:creationId xmlns:p14="http://schemas.microsoft.com/office/powerpoint/2010/main" val="5642622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42682" y="362635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/>
              <a:t>Hardware, software con el que cuenta el cliente. (Inventario)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1" y="2459227"/>
            <a:ext cx="3899249" cy="212583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2682" y="5042169"/>
            <a:ext cx="3520312" cy="111616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CO" sz="2000" b="1" dirty="0"/>
              <a:t>El cliente cuenta con dos líneas telefónicas, para toma de pedidos y asignación de visitas técnicas.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624195" y="5203065"/>
            <a:ext cx="1887963" cy="70833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400" b="1" dirty="0">
              <a:solidFill>
                <a:srgbClr val="92D050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81" y="1973610"/>
            <a:ext cx="2248861" cy="149021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77" y="3398507"/>
            <a:ext cx="2413266" cy="176849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212080" y="5042169"/>
            <a:ext cx="3019765" cy="1305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CO" sz="2000" b="1" dirty="0"/>
              <a:t>Una Bicicleta y una motocicleta para poder llevar mercancía y realizar servicios requeridos.</a:t>
            </a:r>
          </a:p>
        </p:txBody>
      </p:sp>
    </p:spTree>
    <p:extLst>
      <p:ext uri="{BB962C8B-B14F-4D97-AF65-F5344CB8AC3E}">
        <p14:creationId xmlns:p14="http://schemas.microsoft.com/office/powerpoint/2010/main" val="695051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32785" y="472898"/>
            <a:ext cx="7914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4800" b="1" dirty="0"/>
              <a:t>Requerimientos funcionales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2916B2-B82C-4C7A-95FF-021E041C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85" y="2119358"/>
            <a:ext cx="7809592" cy="43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074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2051" b="1650"/>
          <a:stretch/>
        </p:blipFill>
        <p:spPr>
          <a:xfrm>
            <a:off x="0" y="65314"/>
            <a:ext cx="9144000" cy="67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28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3216" r="1809" b="4095"/>
          <a:stretch/>
        </p:blipFill>
        <p:spPr>
          <a:xfrm>
            <a:off x="0" y="91440"/>
            <a:ext cx="9144000" cy="612022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6211669"/>
            <a:ext cx="2078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>
                <a:ln/>
                <a:solidFill>
                  <a:schemeClr val="accent3">
                    <a:lumMod val="50000"/>
                  </a:schemeClr>
                </a:solidFill>
                <a:hlinkClick r:id="rId3" action="ppaction://hlinkfile"/>
              </a:rPr>
              <a:t>Ver Más…</a:t>
            </a:r>
            <a:endParaRPr lang="es-ES" sz="3600" b="1" dirty="0">
              <a:ln/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200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7225" y="510570"/>
            <a:ext cx="9215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CO" sz="4800" b="1" dirty="0"/>
              <a:t>Requerimientos no funcionales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D635F2-7221-4A69-A525-DFC1100E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09" y="1892401"/>
            <a:ext cx="80200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13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5256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03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43" t="2800" r="2309" b="2851"/>
          <a:stretch/>
        </p:blipFill>
        <p:spPr>
          <a:xfrm>
            <a:off x="0" y="1"/>
            <a:ext cx="9144000" cy="62701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36558" y="6211669"/>
            <a:ext cx="2078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sz="3600" b="1" dirty="0">
                <a:ln/>
                <a:solidFill>
                  <a:srgbClr val="9BBB59">
                    <a:lumMod val="50000"/>
                  </a:srgbClr>
                </a:solidFill>
                <a:hlinkClick r:id="rId3" action="ppaction://hlinkfile"/>
              </a:rPr>
              <a:t>Ver Más…</a:t>
            </a:r>
            <a:endParaRPr lang="es-ES" sz="3600" b="1" dirty="0">
              <a:ln/>
              <a:solidFill>
                <a:srgbClr val="9BBB5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728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70210" y="502023"/>
            <a:ext cx="8749553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6000" b="1" dirty="0">
              <a:solidFill>
                <a:srgbClr val="080808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110" t="8219" r="6282" b="1181"/>
          <a:stretch/>
        </p:blipFill>
        <p:spPr>
          <a:xfrm>
            <a:off x="0" y="793375"/>
            <a:ext cx="9144000" cy="60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203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70210" y="502023"/>
            <a:ext cx="8749553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6000" b="1" dirty="0">
              <a:solidFill>
                <a:srgbClr val="080808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078" t="8997" r="616" b="4152"/>
          <a:stretch/>
        </p:blipFill>
        <p:spPr>
          <a:xfrm>
            <a:off x="0" y="2420472"/>
            <a:ext cx="9144000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862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226004" y="411495"/>
            <a:ext cx="61429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6600" b="1" dirty="0"/>
              <a:t>Objetivo General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076716" y="2417740"/>
            <a:ext cx="7074069" cy="305307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/>
            <a:r>
              <a:rPr lang="es-CO" sz="4400" b="1" dirty="0"/>
              <a:t>Mejorar los procesos logísticos</a:t>
            </a:r>
          </a:p>
          <a:p>
            <a:pPr algn="ctr"/>
            <a:r>
              <a:rPr lang="es-CO" sz="4400" b="1" dirty="0"/>
              <a:t> de la ferretería J.C </a:t>
            </a:r>
          </a:p>
          <a:p>
            <a:pPr algn="ctr"/>
            <a:r>
              <a:rPr lang="es-CO" sz="4400" b="1" dirty="0"/>
              <a:t>para alcanzar mayores niveles</a:t>
            </a:r>
          </a:p>
          <a:p>
            <a:pPr algn="ctr"/>
            <a:r>
              <a:rPr lang="es-CO" sz="4400" b="1" dirty="0"/>
              <a:t> de desempeño, a nivel de</a:t>
            </a:r>
          </a:p>
          <a:p>
            <a:pPr algn="ctr"/>
            <a:r>
              <a:rPr lang="es-CO" sz="4400" b="1" dirty="0"/>
              <a:t> servicio al cliente y eficiencia</a:t>
            </a:r>
          </a:p>
          <a:p>
            <a:pPr algn="ctr"/>
            <a:r>
              <a:rPr lang="es-CO" sz="4400" b="1" dirty="0"/>
              <a:t> de las operaciones.</a:t>
            </a:r>
          </a:p>
        </p:txBody>
      </p:sp>
    </p:spTree>
    <p:extLst>
      <p:ext uri="{BB962C8B-B14F-4D97-AF65-F5344CB8AC3E}">
        <p14:creationId xmlns:p14="http://schemas.microsoft.com/office/powerpoint/2010/main" val="28092430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70210" y="502023"/>
            <a:ext cx="8749553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6000" b="1" dirty="0">
              <a:solidFill>
                <a:srgbClr val="080808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26" t="4731" r="470" b="5973"/>
          <a:stretch/>
        </p:blipFill>
        <p:spPr>
          <a:xfrm>
            <a:off x="0" y="502023"/>
            <a:ext cx="9144000" cy="553570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6211669"/>
            <a:ext cx="2078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sz="3600" b="1" dirty="0">
                <a:ln/>
                <a:solidFill>
                  <a:srgbClr val="9BBB59">
                    <a:lumMod val="50000"/>
                  </a:srgbClr>
                </a:solidFill>
                <a:hlinkClick r:id="rId3" action="ppaction://hlinkfile"/>
              </a:rPr>
              <a:t>Ver Más…</a:t>
            </a:r>
            <a:endParaRPr lang="es-ES" sz="3600" b="1" dirty="0">
              <a:ln/>
              <a:solidFill>
                <a:srgbClr val="9BBB5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2177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69527" y="598403"/>
            <a:ext cx="7154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4400" b="1" dirty="0"/>
              <a:t>Diagramas de Casos de Uso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2097675"/>
            <a:ext cx="7720614" cy="43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22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" y="0"/>
            <a:ext cx="890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983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69527" y="598403"/>
            <a:ext cx="7154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4400" b="1" dirty="0"/>
              <a:t>Diagramas de Casos de Uso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34429" y="2126596"/>
            <a:ext cx="28638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hlinkClick r:id="rId3" action="ppaction://hlinkfile"/>
              </a:rPr>
              <a:t>Actor Vendedor</a:t>
            </a:r>
            <a:endParaRPr lang="es-CO" sz="3200" b="1" dirty="0"/>
          </a:p>
        </p:txBody>
      </p:sp>
      <p:sp>
        <p:nvSpPr>
          <p:cNvPr id="6" name="Rectángulo 5"/>
          <p:cNvSpPr/>
          <p:nvPr/>
        </p:nvSpPr>
        <p:spPr>
          <a:xfrm>
            <a:off x="391475" y="5030648"/>
            <a:ext cx="2595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3200" b="1" dirty="0">
                <a:solidFill>
                  <a:prstClr val="black"/>
                </a:solidFill>
                <a:hlinkClick r:id="rId4" action="ppaction://hlinkfile"/>
              </a:rPr>
              <a:t>Buscar Cliente</a:t>
            </a:r>
            <a:endParaRPr lang="es-CO" sz="3200" b="1" dirty="0">
              <a:solidFill>
                <a:prstClr val="black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98954" y="5832421"/>
            <a:ext cx="3113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3200" b="1" dirty="0">
                <a:solidFill>
                  <a:prstClr val="black"/>
                </a:solidFill>
                <a:hlinkClick r:id="rId5" action="ppaction://hlinkfile"/>
              </a:rPr>
              <a:t>Modificar Cliente</a:t>
            </a:r>
            <a:endParaRPr lang="es-CO" sz="3200" b="1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060026" y="4271896"/>
            <a:ext cx="23786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3200" b="1" dirty="0">
                <a:solidFill>
                  <a:prstClr val="black"/>
                </a:solidFill>
                <a:hlinkClick r:id="rId6" action="ppaction://hlinkfile"/>
              </a:rPr>
              <a:t>Crear Cliente</a:t>
            </a:r>
            <a:endParaRPr lang="es-CO" sz="3200" b="1" dirty="0">
              <a:solidFill>
                <a:prstClr val="black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3953" y="3345440"/>
            <a:ext cx="296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3200" b="1" dirty="0">
                <a:solidFill>
                  <a:prstClr val="black"/>
                </a:solidFill>
                <a:hlinkClick r:id="rId7" action="ppaction://hlinkfile"/>
              </a:rPr>
              <a:t>Crear Proveedor</a:t>
            </a:r>
            <a:endParaRPr lang="es-CO" sz="3200" b="1" dirty="0">
              <a:solidFill>
                <a:prstClr val="black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8"/>
          <a:srcRect t="2233"/>
          <a:stretch/>
        </p:blipFill>
        <p:spPr>
          <a:xfrm>
            <a:off x="4678961" y="2279175"/>
            <a:ext cx="4186663" cy="361754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96296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6165" y="575102"/>
            <a:ext cx="82654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CO" sz="4400" b="1" dirty="0"/>
              <a:t>Formato Casos de Uso Extendido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0E304EF-552B-4E06-BE1B-3ABAD257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61" y="2189415"/>
            <a:ext cx="6908776" cy="43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763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27F7B79-106E-4397-B78F-23DECC288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" t="2492" r="2917" b="3552"/>
          <a:stretch/>
        </p:blipFill>
        <p:spPr>
          <a:xfrm>
            <a:off x="1956988" y="0"/>
            <a:ext cx="5221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14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D75E04C-0973-4928-8246-D00C975E9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" t="1994" r="4815" b="1682"/>
          <a:stretch/>
        </p:blipFill>
        <p:spPr>
          <a:xfrm>
            <a:off x="2068083" y="0"/>
            <a:ext cx="5024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45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6165" y="575102"/>
            <a:ext cx="82654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CO" sz="4400" b="1" dirty="0"/>
              <a:t>Otros Casos de Uso Extendido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66165" y="2489072"/>
            <a:ext cx="2266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hlinkClick r:id="rId2" action="ppaction://hlinkfile"/>
              </a:rPr>
              <a:t>Buscar producto</a:t>
            </a:r>
            <a:endParaRPr lang="es-CO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466165" y="3325971"/>
            <a:ext cx="2652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hlinkClick r:id="rId3" action="ppaction://hlinkfile"/>
              </a:rPr>
              <a:t>Modificar producto</a:t>
            </a:r>
            <a:endParaRPr lang="es-CO" sz="2400" b="1" dirty="0"/>
          </a:p>
        </p:txBody>
      </p:sp>
      <p:sp>
        <p:nvSpPr>
          <p:cNvPr id="7" name="Rectángulo 6"/>
          <p:cNvSpPr/>
          <p:nvPr/>
        </p:nvSpPr>
        <p:spPr>
          <a:xfrm>
            <a:off x="465396" y="4155850"/>
            <a:ext cx="226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hlinkClick r:id="rId4" action="ppaction://hlinkfile"/>
              </a:rPr>
              <a:t>Crear proveedor</a:t>
            </a:r>
            <a:endParaRPr lang="es-CO" sz="2400" b="1" dirty="0"/>
          </a:p>
        </p:txBody>
      </p:sp>
      <p:sp>
        <p:nvSpPr>
          <p:cNvPr id="8" name="Rectángulo 7"/>
          <p:cNvSpPr/>
          <p:nvPr/>
        </p:nvSpPr>
        <p:spPr>
          <a:xfrm>
            <a:off x="466165" y="5095539"/>
            <a:ext cx="2430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hlinkClick r:id="rId5" action="ppaction://hlinkfile"/>
              </a:rPr>
              <a:t>Buscar proveedor</a:t>
            </a:r>
            <a:endParaRPr lang="es-CO" sz="2400" b="1" dirty="0"/>
          </a:p>
        </p:txBody>
      </p:sp>
      <p:sp>
        <p:nvSpPr>
          <p:cNvPr id="9" name="Rectángulo 8"/>
          <p:cNvSpPr/>
          <p:nvPr/>
        </p:nvSpPr>
        <p:spPr>
          <a:xfrm>
            <a:off x="6438628" y="3325971"/>
            <a:ext cx="1795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hlinkClick r:id="rId6" action="ppaction://hlinkfile"/>
              </a:rPr>
              <a:t>Crear cliente</a:t>
            </a:r>
            <a:endParaRPr lang="es-CO" sz="2400" b="1" dirty="0"/>
          </a:p>
        </p:txBody>
      </p:sp>
      <p:sp>
        <p:nvSpPr>
          <p:cNvPr id="10" name="Rectángulo 9"/>
          <p:cNvSpPr/>
          <p:nvPr/>
        </p:nvSpPr>
        <p:spPr>
          <a:xfrm>
            <a:off x="6339211" y="4106344"/>
            <a:ext cx="1994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hlinkClick r:id="rId7" action="ppaction://hlinkfile"/>
              </a:rPr>
              <a:t>Buscar Cliente</a:t>
            </a:r>
            <a:endParaRPr lang="es-CO" sz="2400" b="1" dirty="0"/>
          </a:p>
        </p:txBody>
      </p:sp>
      <p:sp>
        <p:nvSpPr>
          <p:cNvPr id="11" name="Rectángulo 10"/>
          <p:cNvSpPr/>
          <p:nvPr/>
        </p:nvSpPr>
        <p:spPr>
          <a:xfrm>
            <a:off x="6332769" y="5095539"/>
            <a:ext cx="2345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hlinkClick r:id="rId8" action="ppaction://hlinkfile"/>
              </a:rPr>
              <a:t>Modificar cliente</a:t>
            </a:r>
            <a:endParaRPr lang="es-CO" sz="2400" b="1" dirty="0"/>
          </a:p>
        </p:txBody>
      </p:sp>
      <p:sp>
        <p:nvSpPr>
          <p:cNvPr id="12" name="Rectángulo 11"/>
          <p:cNvSpPr/>
          <p:nvPr/>
        </p:nvSpPr>
        <p:spPr>
          <a:xfrm>
            <a:off x="6103217" y="2455344"/>
            <a:ext cx="2817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hlinkClick r:id="rId9" action="ppaction://hlinkfile"/>
              </a:rPr>
              <a:t>Modificar proveedor</a:t>
            </a:r>
            <a:endParaRPr lang="es-CO" sz="2400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68BF7F0-8CC4-45D1-AFC7-55F80993D7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0784" y="2489072"/>
            <a:ext cx="3110059" cy="3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812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09699" y="4147472"/>
            <a:ext cx="7403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Modelo Entidad Relación (MER)</a:t>
            </a:r>
          </a:p>
        </p:txBody>
      </p:sp>
    </p:spTree>
    <p:extLst>
      <p:ext uri="{BB962C8B-B14F-4D97-AF65-F5344CB8AC3E}">
        <p14:creationId xmlns:p14="http://schemas.microsoft.com/office/powerpoint/2010/main" val="28234763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1492" y="192253"/>
            <a:ext cx="7403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4000" b="1" dirty="0">
                <a:solidFill>
                  <a:schemeClr val="accent3">
                    <a:lumMod val="75000"/>
                  </a:schemeClr>
                </a:solidFill>
              </a:rPr>
              <a:t>Modelo Entidad Relación (MER)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167AF5-5EDA-4839-A38E-4EC21B6C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820"/>
            <a:ext cx="9144000" cy="68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36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31554" y="393558"/>
            <a:ext cx="75536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6600" b="1" dirty="0"/>
              <a:t>Objetivos específicos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395772"/>
              </p:ext>
            </p:extLst>
          </p:nvPr>
        </p:nvGraphicFramePr>
        <p:xfrm>
          <a:off x="477852" y="2085432"/>
          <a:ext cx="8289636" cy="628015"/>
        </p:xfrm>
        <a:graphic>
          <a:graphicData uri="http://schemas.openxmlformats.org/drawingml/2006/table">
            <a:tbl>
              <a:tblPr firstRow="1" bandRow="1"/>
              <a:tblGrid>
                <a:gridCol w="8289636">
                  <a:extLst>
                    <a:ext uri="{9D8B030D-6E8A-4147-A177-3AD203B41FA5}">
                      <a16:colId xmlns:a16="http://schemas.microsoft.com/office/drawing/2014/main" val="2742465723"/>
                    </a:ext>
                  </a:extLst>
                </a:gridCol>
              </a:tblGrid>
              <a:tr h="62801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"/>
                        <a:tabLst>
                          <a:tab pos="457200" algn="l"/>
                        </a:tabLst>
                      </a:pPr>
                      <a:r>
                        <a:rPr lang="es-CO" sz="2400" b="1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Realizar un análisis funcional del inventario del cliente.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320562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98143"/>
              </p:ext>
            </p:extLst>
          </p:nvPr>
        </p:nvGraphicFramePr>
        <p:xfrm>
          <a:off x="477852" y="2694770"/>
          <a:ext cx="8289636" cy="911860"/>
        </p:xfrm>
        <a:graphic>
          <a:graphicData uri="http://schemas.openxmlformats.org/drawingml/2006/table">
            <a:tbl>
              <a:tblPr firstRow="1" bandRow="1"/>
              <a:tblGrid>
                <a:gridCol w="8289636">
                  <a:extLst>
                    <a:ext uri="{9D8B030D-6E8A-4147-A177-3AD203B41FA5}">
                      <a16:colId xmlns:a16="http://schemas.microsoft.com/office/drawing/2014/main" val="1368689551"/>
                    </a:ext>
                  </a:extLst>
                </a:gridCol>
              </a:tblGrid>
              <a:tr h="911860">
                <a:tc>
                  <a:txBody>
                    <a:bodyPr/>
                    <a:lstStyle/>
                    <a:p>
                      <a:pPr marL="342900" lvl="0" indent="-3429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"/>
                        <a:tabLst>
                          <a:tab pos="457200" algn="l"/>
                        </a:tabLst>
                      </a:pPr>
                      <a:r>
                        <a:rPr lang="es-CO" sz="2400" b="1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Diagnosticar la situación actual del flujo de información respecto al almacenamiento de los productos.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76127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30896"/>
              </p:ext>
            </p:extLst>
          </p:nvPr>
        </p:nvGraphicFramePr>
        <p:xfrm>
          <a:off x="477852" y="3587953"/>
          <a:ext cx="8289636" cy="1593654"/>
        </p:xfrm>
        <a:graphic>
          <a:graphicData uri="http://schemas.openxmlformats.org/drawingml/2006/table">
            <a:tbl>
              <a:tblPr firstRow="1" bandRow="1"/>
              <a:tblGrid>
                <a:gridCol w="8289636">
                  <a:extLst>
                    <a:ext uri="{9D8B030D-6E8A-4147-A177-3AD203B41FA5}">
                      <a16:colId xmlns:a16="http://schemas.microsoft.com/office/drawing/2014/main" val="2329370361"/>
                    </a:ext>
                  </a:extLst>
                </a:gridCol>
              </a:tblGrid>
              <a:tr h="159365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"/>
                        <a:tabLst>
                          <a:tab pos="457200" algn="l"/>
                        </a:tabLst>
                      </a:pPr>
                      <a:r>
                        <a:rPr lang="es-CO" sz="2400" b="1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Elaborar una metodología para desarrollar un sistema de información que permita llevar la traza y control de los productos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663376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018728"/>
              </p:ext>
            </p:extLst>
          </p:nvPr>
        </p:nvGraphicFramePr>
        <p:xfrm>
          <a:off x="477852" y="4794825"/>
          <a:ext cx="8289636" cy="925195"/>
        </p:xfrm>
        <a:graphic>
          <a:graphicData uri="http://schemas.openxmlformats.org/drawingml/2006/table">
            <a:tbl>
              <a:tblPr firstRow="1" bandRow="1"/>
              <a:tblGrid>
                <a:gridCol w="8289636">
                  <a:extLst>
                    <a:ext uri="{9D8B030D-6E8A-4147-A177-3AD203B41FA5}">
                      <a16:colId xmlns:a16="http://schemas.microsoft.com/office/drawing/2014/main" val="3025878901"/>
                    </a:ext>
                  </a:extLst>
                </a:gridCol>
              </a:tblGrid>
              <a:tr h="92519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"/>
                        <a:tabLst>
                          <a:tab pos="457200" algn="l"/>
                        </a:tabLst>
                      </a:pPr>
                      <a:r>
                        <a:rPr lang="es-CO" sz="2400" b="1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Definir la arquitectura tecnológica de hardware y software que soportara las necesidades del cliente.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003586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92718"/>
              </p:ext>
            </p:extLst>
          </p:nvPr>
        </p:nvGraphicFramePr>
        <p:xfrm>
          <a:off x="477852" y="5689770"/>
          <a:ext cx="8289636" cy="843661"/>
        </p:xfrm>
        <a:graphic>
          <a:graphicData uri="http://schemas.openxmlformats.org/drawingml/2006/table">
            <a:tbl>
              <a:tblPr firstRow="1" bandRow="1"/>
              <a:tblGrid>
                <a:gridCol w="8289636">
                  <a:extLst>
                    <a:ext uri="{9D8B030D-6E8A-4147-A177-3AD203B41FA5}">
                      <a16:colId xmlns:a16="http://schemas.microsoft.com/office/drawing/2014/main" val="4034854771"/>
                    </a:ext>
                  </a:extLst>
                </a:gridCol>
              </a:tblGrid>
              <a:tr h="83121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"/>
                        <a:tabLst>
                          <a:tab pos="457200" algn="l"/>
                        </a:tabLst>
                      </a:pPr>
                      <a:r>
                        <a:rPr lang="es-CO" sz="2400" b="1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Proporcionar mecanismos y lineamientos capaces de mejorar los procesos del cliente.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296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991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26411" y="482542"/>
            <a:ext cx="70911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CO" sz="6000" b="1" dirty="0"/>
              <a:t>Diccionario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9B1E0A-A4BB-4A3D-8F5E-66F0D3D4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5" y="2288136"/>
            <a:ext cx="8464609" cy="42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07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9F8E474-5CDF-43D5-9921-7908BA98E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7" t="4611" r="7984" b="5047"/>
          <a:stretch/>
        </p:blipFill>
        <p:spPr>
          <a:xfrm>
            <a:off x="1786071" y="0"/>
            <a:ext cx="5418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67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779E46-55CE-4FD6-9631-F1610D71B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0" t="8598" r="8004" b="8786"/>
          <a:stretch/>
        </p:blipFill>
        <p:spPr>
          <a:xfrm>
            <a:off x="2555193" y="1"/>
            <a:ext cx="5469307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9B5D84D-B222-4390-A540-D5ABE7D0D22F}"/>
              </a:ext>
            </a:extLst>
          </p:cNvPr>
          <p:cNvSpPr/>
          <p:nvPr/>
        </p:nvSpPr>
        <p:spPr>
          <a:xfrm>
            <a:off x="396594" y="5977222"/>
            <a:ext cx="2078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sz="3600" b="1" dirty="0">
                <a:ln/>
                <a:solidFill>
                  <a:srgbClr val="9BBB59">
                    <a:lumMod val="50000"/>
                  </a:srgbClr>
                </a:solidFill>
                <a:hlinkClick r:id="rId3" action="ppaction://hlinkfile"/>
              </a:rPr>
              <a:t>Ver Más…</a:t>
            </a:r>
            <a:endParaRPr lang="es-ES" sz="3600" b="1" dirty="0">
              <a:ln/>
              <a:solidFill>
                <a:srgbClr val="9BBB5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427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 rot="1876920">
            <a:off x="1159758" y="3000328"/>
            <a:ext cx="7393755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s-CO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79400">
                    <a:schemeClr val="accent3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</a:rPr>
              <a:t>Diagrama de Gantt</a:t>
            </a:r>
          </a:p>
        </p:txBody>
      </p:sp>
    </p:spTree>
    <p:extLst>
      <p:ext uri="{BB962C8B-B14F-4D97-AF65-F5344CB8AC3E}">
        <p14:creationId xmlns:p14="http://schemas.microsoft.com/office/powerpoint/2010/main" val="1651610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67E01B-2EED-4150-B97E-11B8A1367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" t="1362" r="1962" b="8020"/>
          <a:stretch/>
        </p:blipFill>
        <p:spPr>
          <a:xfrm>
            <a:off x="-76912" y="170916"/>
            <a:ext cx="9220912" cy="66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79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835775" y="565070"/>
            <a:ext cx="7407166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bg1"/>
                </a:solidFill>
              </a:rPr>
              <a:t>Diagrama de distribución(Estándar UML 2.4.1 o superior)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243" y="2559695"/>
            <a:ext cx="7486336" cy="393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clases (Estándar UML 2,4,1 o superior)</a:t>
            </a:r>
          </a:p>
          <a:p>
            <a:pPr marL="0" indent="0">
              <a:buNone/>
            </a:pPr>
            <a:endParaRPr lang="es-CO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91723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18898" y="644819"/>
            <a:ext cx="8820876" cy="707886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>
            <a:spAutoFit/>
          </a:bodyPr>
          <a:lstStyle/>
          <a:p>
            <a:r>
              <a:rPr lang="es-CO" sz="4000" b="1" dirty="0">
                <a:solidFill>
                  <a:srgbClr val="08080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Prototipo (</a:t>
            </a:r>
            <a:r>
              <a:rPr lang="es-CO" sz="4000" b="1" dirty="0" err="1">
                <a:solidFill>
                  <a:srgbClr val="08080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Mockups</a:t>
            </a:r>
            <a:r>
              <a:rPr lang="es-CO" sz="4000" b="1" dirty="0">
                <a:solidFill>
                  <a:srgbClr val="08080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s-CO" sz="4000" b="1" dirty="0" err="1">
                <a:solidFill>
                  <a:srgbClr val="08080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Wireframes</a:t>
            </a:r>
            <a:r>
              <a:rPr lang="es-CO" sz="4000" b="1" dirty="0">
                <a:solidFill>
                  <a:srgbClr val="08080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o </a:t>
            </a:r>
            <a:r>
              <a:rPr lang="es-CO" sz="4000" b="1" dirty="0" err="1">
                <a:solidFill>
                  <a:srgbClr val="08080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html</a:t>
            </a:r>
            <a:r>
              <a:rPr lang="es-CO" sz="4000" b="1" dirty="0">
                <a:solidFill>
                  <a:srgbClr val="08080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B518DA-1581-48AE-9078-A2FB6B04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7" y="1769325"/>
            <a:ext cx="7627700" cy="49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000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9D30E9-0A53-4A80-99D7-ECDF46332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82" y="1307506"/>
            <a:ext cx="6520440" cy="542992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8234FA0-9A58-42E5-93BA-949200D06E91}"/>
              </a:ext>
            </a:extLst>
          </p:cNvPr>
          <p:cNvSpPr/>
          <p:nvPr/>
        </p:nvSpPr>
        <p:spPr>
          <a:xfrm>
            <a:off x="2388549" y="408642"/>
            <a:ext cx="43669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4000" b="1" dirty="0">
                <a:solidFill>
                  <a:srgbClr val="080808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Ingreso al Sistema</a:t>
            </a:r>
          </a:p>
        </p:txBody>
      </p:sp>
    </p:spTree>
    <p:extLst>
      <p:ext uri="{BB962C8B-B14F-4D97-AF65-F5344CB8AC3E}">
        <p14:creationId xmlns:p14="http://schemas.microsoft.com/office/powerpoint/2010/main" val="30407251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979333" y="217338"/>
            <a:ext cx="45400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5400" b="1" dirty="0">
                <a:solidFill>
                  <a:srgbClr val="080808"/>
                </a:solidFill>
              </a:rPr>
              <a:t>Menú Principal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1C3EBD-D5DC-4DC1-97B3-C5A7FB05F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" t="1424" r="989" b="2117"/>
          <a:stretch/>
        </p:blipFill>
        <p:spPr>
          <a:xfrm>
            <a:off x="410198" y="1743342"/>
            <a:ext cx="8323604" cy="489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5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F416781-2C30-47AA-AEEA-50B27A534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05" t="1711" r="25059" b="4358"/>
          <a:stretch/>
        </p:blipFill>
        <p:spPr>
          <a:xfrm>
            <a:off x="3364496" y="2100980"/>
            <a:ext cx="2681450" cy="425619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7266" y="567907"/>
            <a:ext cx="8820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000" b="1" dirty="0">
                <a:solidFill>
                  <a:srgbClr val="080808"/>
                </a:solidFill>
              </a:rPr>
              <a:t>Prototipo (</a:t>
            </a:r>
            <a:r>
              <a:rPr lang="es-CO" sz="4000" b="1" dirty="0" err="1">
                <a:solidFill>
                  <a:srgbClr val="080808"/>
                </a:solidFill>
              </a:rPr>
              <a:t>Mockups</a:t>
            </a:r>
            <a:r>
              <a:rPr lang="es-CO" sz="4000" b="1" dirty="0">
                <a:solidFill>
                  <a:srgbClr val="080808"/>
                </a:solidFill>
              </a:rPr>
              <a:t>, </a:t>
            </a:r>
            <a:r>
              <a:rPr lang="es-CO" sz="4000" b="1" dirty="0" err="1">
                <a:solidFill>
                  <a:srgbClr val="080808"/>
                </a:solidFill>
              </a:rPr>
              <a:t>Wireframes</a:t>
            </a:r>
            <a:r>
              <a:rPr lang="es-CO" sz="4000" b="1" dirty="0">
                <a:solidFill>
                  <a:srgbClr val="080808"/>
                </a:solidFill>
              </a:rPr>
              <a:t> o </a:t>
            </a:r>
            <a:r>
              <a:rPr lang="es-CO" sz="4000" b="1" dirty="0" err="1">
                <a:solidFill>
                  <a:srgbClr val="080808"/>
                </a:solidFill>
              </a:rPr>
              <a:t>html</a:t>
            </a:r>
            <a:r>
              <a:rPr lang="es-CO" sz="4000" b="1" dirty="0">
                <a:solidFill>
                  <a:srgbClr val="080808"/>
                </a:solidFill>
              </a:rPr>
              <a:t>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02889" y="2823898"/>
            <a:ext cx="2840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FFFF00"/>
                </a:solidFill>
                <a:hlinkClick r:id="rId4" action="ppaction://hlinkfile"/>
              </a:rPr>
              <a:t>Administrar usuarios</a:t>
            </a:r>
            <a:endParaRPr lang="es-CO" sz="2400" b="1" dirty="0">
              <a:solidFill>
                <a:srgbClr val="FFFF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87266" y="3247027"/>
            <a:ext cx="2986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5" action="ppaction://hlinkfile"/>
              </a:rPr>
              <a:t>Búsqueda de usuarios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87266" y="3621449"/>
            <a:ext cx="2018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6" action="ppaction://hlinkfile"/>
              </a:rPr>
              <a:t>Crear usuarios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595362" y="4133986"/>
            <a:ext cx="2426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7" action="ppaction://hlinkfile"/>
              </a:rPr>
              <a:t>Administrar stock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02889" y="5615635"/>
            <a:ext cx="2169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8" action="ppaction://hlinkfile"/>
              </a:rPr>
              <a:t>Editar producto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02889" y="4839006"/>
            <a:ext cx="2102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9" action="ppaction://hlinkfile"/>
              </a:rPr>
              <a:t>Crear producto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02889" y="4419343"/>
            <a:ext cx="2545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0" action="ppaction://hlinkfile"/>
              </a:rPr>
              <a:t>Modulo productos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02889" y="3995871"/>
            <a:ext cx="2084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1" action="ppaction://hlinkfile"/>
              </a:rPr>
              <a:t>Editar usuarios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287266" y="5205276"/>
            <a:ext cx="319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2" action="ppaction://hlinkfile"/>
              </a:rPr>
              <a:t>Búsqueda de productos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995069" y="5568432"/>
            <a:ext cx="3026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3" action="ppaction://hlinkfile"/>
              </a:rPr>
              <a:t>Cambio de contraseña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595362" y="4497396"/>
            <a:ext cx="2360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4" action="ppaction://hlinkfile"/>
              </a:rPr>
              <a:t>Ingreso a bodega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7939641" y="4833282"/>
            <a:ext cx="1049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5" action="ppaction://hlinkfile"/>
              </a:rPr>
              <a:t>Ventas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649742" y="5169511"/>
            <a:ext cx="2393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6" action="ppaction://hlinkfile"/>
              </a:rPr>
              <a:t>Modulo informes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267289" y="2756933"/>
            <a:ext cx="2861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7" action="ppaction://hlinkfile"/>
              </a:rPr>
              <a:t>Modulo proveedores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655381" y="3409658"/>
            <a:ext cx="2430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8" action="ppaction://hlinkfile"/>
              </a:rPr>
              <a:t>Buscar proveedor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251217" y="3767412"/>
            <a:ext cx="2817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19" action="ppaction://hlinkfile"/>
              </a:rPr>
              <a:t>Modificar proveedor</a:t>
            </a:r>
            <a:endParaRPr lang="es-CO" sz="2400" b="1" dirty="0">
              <a:solidFill>
                <a:srgbClr val="080808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6801111" y="3050189"/>
            <a:ext cx="226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80808"/>
                </a:solidFill>
                <a:hlinkClick r:id="rId20" action="ppaction://hlinkfile"/>
              </a:rPr>
              <a:t>Crear proveedor</a:t>
            </a:r>
            <a:endParaRPr lang="es-CO" sz="2400" b="1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2361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9484" y="411488"/>
            <a:ext cx="42851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88000"/>
            <a:r>
              <a:rPr lang="es-CO" sz="6000" b="1" dirty="0">
                <a:latin typeface="Corbel" panose="020B0503020204020204" pitchFamily="34" charset="0"/>
              </a:rPr>
              <a:t>Justificación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35105" y="2372547"/>
            <a:ext cx="751242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dirty="0"/>
              <a:t>Con el proyecto se pretende contribuir en el desarrollo de una nueva herramienta tecnológica, que incluya todos los procedimientos vinculados a la operación del cliente, favoreciendo así un mejor desempeño en los procesos organizacionales de su inventario y aumentando la calidad de su servicio.</a:t>
            </a:r>
          </a:p>
        </p:txBody>
      </p:sp>
    </p:spTree>
    <p:extLst>
      <p:ext uri="{BB962C8B-B14F-4D97-AF65-F5344CB8AC3E}">
        <p14:creationId xmlns:p14="http://schemas.microsoft.com/office/powerpoint/2010/main" val="9083966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697DFC-B6F1-487B-A97B-FE694E4CC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80"/>
          <a:stretch/>
        </p:blipFill>
        <p:spPr>
          <a:xfrm>
            <a:off x="145278" y="1743342"/>
            <a:ext cx="8853443" cy="49907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47CDF97C-AAF7-4FB5-AC33-CB33D6931E12}"/>
              </a:ext>
            </a:extLst>
          </p:cNvPr>
          <p:cNvSpPr txBox="1">
            <a:spLocks/>
          </p:cNvSpPr>
          <p:nvPr/>
        </p:nvSpPr>
        <p:spPr>
          <a:xfrm>
            <a:off x="1364125" y="444053"/>
            <a:ext cx="7309856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</a:rPr>
              <a:t>Componente Técnico </a:t>
            </a:r>
          </a:p>
        </p:txBody>
      </p:sp>
    </p:spTree>
    <p:extLst>
      <p:ext uri="{BB962C8B-B14F-4D97-AF65-F5344CB8AC3E}">
        <p14:creationId xmlns:p14="http://schemas.microsoft.com/office/powerpoint/2010/main" val="18344492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AC4FCC-C457-46C0-8330-2CDC258AB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13" r="1471"/>
          <a:stretch/>
        </p:blipFill>
        <p:spPr>
          <a:xfrm>
            <a:off x="269193" y="315633"/>
            <a:ext cx="8605614" cy="600769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75778E-2034-4DCA-B50E-55A1F79E8388}"/>
              </a:ext>
            </a:extLst>
          </p:cNvPr>
          <p:cNvSpPr/>
          <p:nvPr/>
        </p:nvSpPr>
        <p:spPr>
          <a:xfrm>
            <a:off x="97491" y="6211669"/>
            <a:ext cx="2078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sz="3600" b="1" dirty="0">
                <a:ln/>
                <a:solidFill>
                  <a:srgbClr val="9BBB59">
                    <a:lumMod val="50000"/>
                  </a:srgbClr>
                </a:solidFill>
                <a:hlinkClick r:id="rId4" action="ppaction://hlinkfile"/>
              </a:rPr>
              <a:t>Ver Más…</a:t>
            </a:r>
            <a:endParaRPr lang="es-ES" sz="3600" b="1" dirty="0">
              <a:ln/>
              <a:solidFill>
                <a:srgbClr val="9BBB5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1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177607" y="549026"/>
            <a:ext cx="7407166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Diagrama de distribución(Estándar UML 2.4.1 o superior)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5EC15A-167D-43E1-B782-28213C20E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4" t="5399" r="1869" b="5319"/>
          <a:stretch/>
        </p:blipFill>
        <p:spPr>
          <a:xfrm>
            <a:off x="162370" y="1737824"/>
            <a:ext cx="8819260" cy="47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70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82013" y="531813"/>
            <a:ext cx="9349098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b="1" dirty="0">
                <a:solidFill>
                  <a:schemeClr val="bg1"/>
                </a:solidFill>
              </a:rPr>
              <a:t>Manuales de usuario y de operación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77F83F-1D92-42B8-BE6C-63A564B1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95" y="1734796"/>
            <a:ext cx="8007409" cy="5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289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79655E3-9B70-4795-8642-80753C58A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" t="7227" r="8008"/>
          <a:stretch/>
        </p:blipFill>
        <p:spPr>
          <a:xfrm>
            <a:off x="1965533" y="0"/>
            <a:ext cx="5477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340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9B3F0C-D0C9-4EFB-954A-8A1844AA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7" t="4611" r="8005" b="6417"/>
          <a:stretch/>
        </p:blipFill>
        <p:spPr>
          <a:xfrm>
            <a:off x="2281728" y="0"/>
            <a:ext cx="5597494" cy="677681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1E498AC-8C0B-45A5-8E8E-F9127AB4EBE0}"/>
              </a:ext>
            </a:extLst>
          </p:cNvPr>
          <p:cNvSpPr/>
          <p:nvPr/>
        </p:nvSpPr>
        <p:spPr>
          <a:xfrm>
            <a:off x="94004" y="6175240"/>
            <a:ext cx="2078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sz="3600" b="1" dirty="0">
                <a:ln/>
                <a:solidFill>
                  <a:srgbClr val="9BBB59">
                    <a:lumMod val="50000"/>
                  </a:srgbClr>
                </a:solidFill>
                <a:hlinkClick r:id="rId4" action="ppaction://hlinkfile"/>
              </a:rPr>
              <a:t>Ver Más…</a:t>
            </a:r>
            <a:endParaRPr lang="es-ES" sz="3600" b="1" dirty="0">
              <a:ln/>
              <a:solidFill>
                <a:srgbClr val="9BBB5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316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496235" y="4993341"/>
            <a:ext cx="4751294" cy="11743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9600" b="1" dirty="0">
                <a:solidFill>
                  <a:srgbClr val="FFFF00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5852154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496235" y="4993341"/>
            <a:ext cx="4751294" cy="11743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9600" b="1" dirty="0">
                <a:solidFill>
                  <a:srgbClr val="FFFF00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8756793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0447" y="626637"/>
            <a:ext cx="8356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/>
              <a:t>Técnicas del levantamiento de información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240971" y="1828800"/>
            <a:ext cx="748618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latin typeface="Arial Narrow" panose="020B0606020202030204" pitchFamily="34" charset="0"/>
              </a:rPr>
              <a:t>Para el levantamiento de Información se realizo:</a:t>
            </a:r>
          </a:p>
          <a:p>
            <a:pPr algn="just"/>
            <a:endParaRPr lang="es-CO" sz="2800" dirty="0">
              <a:latin typeface="Arial Narrow" panose="020B0606020202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v"/>
              <a:defRPr/>
            </a:pPr>
            <a:r>
              <a:rPr lang="es-CO" sz="2800" b="1" dirty="0">
                <a:latin typeface="Arial Narrow" panose="020B0606020202030204" pitchFamily="34" charset="0"/>
                <a:hlinkClick r:id="rId2"/>
              </a:rPr>
              <a:t>Encuesta</a:t>
            </a:r>
            <a:r>
              <a:rPr lang="es-CO" sz="2800" b="1" dirty="0">
                <a:latin typeface="Arial Narrow" panose="020B0606020202030204" pitchFamily="34" charset="0"/>
              </a:rPr>
              <a:t>: </a:t>
            </a:r>
            <a:r>
              <a:rPr lang="es-CO" sz="2800" dirty="0"/>
              <a:t>Método de recopilación de datos te puede ayudar a obtener la información sobre diversos temas.</a:t>
            </a:r>
            <a:endParaRPr lang="es-CO" sz="2800" b="1" dirty="0">
              <a:latin typeface="Arial Narrow" panose="020B0606020202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v"/>
              <a:defRPr/>
            </a:pPr>
            <a:r>
              <a:rPr lang="es-CO" sz="2800" b="1" dirty="0">
                <a:latin typeface="Arial Narrow" panose="020B0606020202030204" pitchFamily="34" charset="0"/>
                <a:hlinkClick r:id="rId3" action="ppaction://hlinkfile"/>
              </a:rPr>
              <a:t>Entrevista</a:t>
            </a:r>
            <a:r>
              <a:rPr lang="es-CO" sz="2800" b="1" dirty="0">
                <a:latin typeface="Arial Narrow" panose="020B0606020202030204" pitchFamily="34" charset="0"/>
              </a:rPr>
              <a:t>: </a:t>
            </a:r>
            <a:r>
              <a:rPr lang="es-CO" sz="2800" dirty="0"/>
              <a:t>Reunión de dos o más personas para tratar algún asunto, generalmente profesional o de negocios.</a:t>
            </a:r>
            <a:endParaRPr lang="es-CO" sz="2800" b="1" dirty="0">
              <a:latin typeface="Arial Narrow" panose="020B0606020202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v"/>
              <a:defRPr/>
            </a:pPr>
            <a:r>
              <a:rPr lang="es-CO" sz="2800" b="1" dirty="0">
                <a:latin typeface="Arial Narrow" panose="020B0606020202030204" pitchFamily="34" charset="0"/>
                <a:hlinkClick r:id="rId4" action="ppaction://hlinkfile"/>
              </a:rPr>
              <a:t>Resultados</a:t>
            </a:r>
            <a:r>
              <a:rPr lang="es-CO" sz="2800" b="1" dirty="0">
                <a:latin typeface="Arial Narrow" panose="020B0606020202030204" pitchFamily="34" charset="0"/>
              </a:rPr>
              <a:t>: </a:t>
            </a:r>
            <a:r>
              <a:rPr lang="es-CO" sz="2800" dirty="0"/>
              <a:t>Efecto que resulta de cierta acción, operación, proceso o suceso.</a:t>
            </a:r>
            <a:endParaRPr lang="es-CO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48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7882" y="367570"/>
            <a:ext cx="8337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/>
              <a:t>Mapa de procesos -BPMN o diagrama de flujo de proceso</a:t>
            </a:r>
          </a:p>
          <a:p>
            <a:pPr algn="ctr"/>
            <a:endParaRPr lang="es-CO" sz="2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908612" y="4554071"/>
            <a:ext cx="4267200" cy="7171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t="1142" r="877" b="10857"/>
          <a:stretch/>
        </p:blipFill>
        <p:spPr>
          <a:xfrm>
            <a:off x="537881" y="1723191"/>
            <a:ext cx="8070541" cy="504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31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7882" y="367570"/>
            <a:ext cx="8337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/>
              <a:t>Mapa de procesos -BPMN o diagrama de flujo de proceso</a:t>
            </a:r>
          </a:p>
          <a:p>
            <a:pPr algn="ctr"/>
            <a:endParaRPr lang="es-CO" sz="2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908612" y="4554071"/>
            <a:ext cx="4267200" cy="7171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t="1142" r="877" b="10857"/>
          <a:stretch/>
        </p:blipFill>
        <p:spPr>
          <a:xfrm>
            <a:off x="-91440" y="0"/>
            <a:ext cx="9235439" cy="67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10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42682" y="362635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/>
              <a:t>Hardware, software con el que cuenta el cliente. (Inventario)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45" y="1679620"/>
            <a:ext cx="2457450" cy="166604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48559" y="34673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200" dirty="0"/>
              <a:t>Intel core i5 7400, 3.9 </a:t>
            </a:r>
            <a:r>
              <a:rPr lang="es-CO" sz="1200" dirty="0" err="1"/>
              <a:t>ghz</a:t>
            </a:r>
            <a:r>
              <a:rPr lang="es-CO" sz="1200" dirty="0"/>
              <a:t> </a:t>
            </a:r>
            <a:r>
              <a:rPr lang="es-CO" sz="1200" dirty="0" err="1"/>
              <a:t>board</a:t>
            </a:r>
            <a:r>
              <a:rPr lang="es-CO" sz="1200" dirty="0"/>
              <a:t> gigabyte h110mh6, disco duro 1 </a:t>
            </a:r>
            <a:r>
              <a:rPr lang="es-CO" sz="1200" dirty="0" err="1"/>
              <a:t>tera</a:t>
            </a:r>
            <a:r>
              <a:rPr lang="es-CO" sz="1200" dirty="0"/>
              <a:t>, </a:t>
            </a:r>
            <a:br>
              <a:rPr lang="es-CO" sz="1200" dirty="0"/>
            </a:br>
            <a:r>
              <a:rPr lang="es-CO" sz="1200" dirty="0"/>
              <a:t>ddr4 4gb, </a:t>
            </a:r>
            <a:r>
              <a:rPr lang="es-CO" sz="1200" dirty="0" err="1"/>
              <a:t>dvd</a:t>
            </a:r>
            <a:r>
              <a:rPr lang="es-CO" sz="1200" dirty="0"/>
              <a:t> </a:t>
            </a:r>
            <a:r>
              <a:rPr lang="es-CO" sz="1200" dirty="0" err="1"/>
              <a:t>rw</a:t>
            </a:r>
            <a:r>
              <a:rPr lang="es-CO" sz="1200" dirty="0"/>
              <a:t>, </a:t>
            </a:r>
            <a:r>
              <a:rPr lang="es-CO" sz="1200" dirty="0" err="1"/>
              <a:t>hdmi</a:t>
            </a:r>
            <a:r>
              <a:rPr lang="es-CO" sz="1200" dirty="0"/>
              <a:t>, monitor 20" / teclado-mouse. </a:t>
            </a:r>
            <a:r>
              <a:rPr lang="es-CO" sz="1200" dirty="0" err="1"/>
              <a:t>windows</a:t>
            </a:r>
            <a:r>
              <a:rPr lang="es-CO" sz="1200" dirty="0"/>
              <a:t> gen</a:t>
            </a:r>
          </a:p>
          <a:p>
            <a:r>
              <a:rPr lang="es-CO" sz="1200" dirty="0"/>
              <a:t>con licencia de office 2013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616" y="1550085"/>
            <a:ext cx="2476891" cy="135037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562416" y="2576333"/>
            <a:ext cx="2971989" cy="111616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1200" dirty="0"/>
              <a:t>El cliente cuenta con dos líneas telefónicas, para toma de pedidos y asignación de visitas técnicas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05" y="4247221"/>
            <a:ext cx="2115370" cy="140693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24195" y="5203065"/>
            <a:ext cx="1887963" cy="70833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400" b="1" dirty="0">
              <a:solidFill>
                <a:srgbClr val="92D05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592627" y="4096133"/>
            <a:ext cx="2880203" cy="13007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1200" dirty="0"/>
              <a:t>Tres líneas de celulares, una la maneja el administrador, otra la maneja el vendedor y una se le asigna al técnico que hace las visitas y realiza soportes e instalaciones.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572" y="3554849"/>
            <a:ext cx="2243675" cy="116390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965900" y="4452792"/>
            <a:ext cx="2791685" cy="9344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1200" dirty="0"/>
              <a:t>Se tiene plan de internet de banda ancha con 10 Mb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775" y="5387255"/>
            <a:ext cx="1752600" cy="132436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4375" y="5288912"/>
            <a:ext cx="2010750" cy="1473518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6167763" y="5373135"/>
            <a:ext cx="2524210" cy="1305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1200" dirty="0"/>
              <a:t>Una Bicicleta y una </a:t>
            </a:r>
            <a:r>
              <a:rPr lang="es-CO" sz="1200" dirty="0" err="1"/>
              <a:t>motocileta</a:t>
            </a:r>
            <a:r>
              <a:rPr lang="es-CO" sz="1200" dirty="0"/>
              <a:t> para poder llevar mercancía y realizar servicios requeridos</a:t>
            </a:r>
          </a:p>
        </p:txBody>
      </p:sp>
    </p:spTree>
    <p:extLst>
      <p:ext uri="{BB962C8B-B14F-4D97-AF65-F5344CB8AC3E}">
        <p14:creationId xmlns:p14="http://schemas.microsoft.com/office/powerpoint/2010/main" val="3402854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42682" y="362635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/>
              <a:t>Hardware, software con el que cuenta el cliente. (Inventario)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448" r="3065"/>
          <a:stretch/>
        </p:blipFill>
        <p:spPr>
          <a:xfrm>
            <a:off x="2899954" y="2308974"/>
            <a:ext cx="3187337" cy="200334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42682" y="4721396"/>
            <a:ext cx="77060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b="1" dirty="0"/>
              <a:t>Intel core i5 7400, 3.9 </a:t>
            </a:r>
            <a:r>
              <a:rPr lang="es-CO" sz="2000" b="1" dirty="0" err="1"/>
              <a:t>ghz</a:t>
            </a:r>
            <a:r>
              <a:rPr lang="es-CO" sz="2000" b="1" dirty="0"/>
              <a:t> </a:t>
            </a:r>
            <a:r>
              <a:rPr lang="es-CO" sz="2000" b="1" dirty="0" err="1"/>
              <a:t>board</a:t>
            </a:r>
            <a:r>
              <a:rPr lang="es-CO" sz="2000" b="1" dirty="0"/>
              <a:t> gigabyte h110mh6, disco duro 1 </a:t>
            </a:r>
            <a:r>
              <a:rPr lang="es-CO" sz="2000" b="1" dirty="0" err="1"/>
              <a:t>tera</a:t>
            </a:r>
            <a:r>
              <a:rPr lang="es-CO" sz="2000" b="1" dirty="0"/>
              <a:t>, </a:t>
            </a:r>
            <a:br>
              <a:rPr lang="es-CO" sz="2000" b="1" dirty="0"/>
            </a:br>
            <a:r>
              <a:rPr lang="es-CO" sz="2000" b="1" dirty="0"/>
              <a:t>ddr4 4gb, </a:t>
            </a:r>
            <a:r>
              <a:rPr lang="es-CO" sz="2000" b="1" dirty="0" err="1"/>
              <a:t>dvd</a:t>
            </a:r>
            <a:r>
              <a:rPr lang="es-CO" sz="2000" b="1" dirty="0"/>
              <a:t> </a:t>
            </a:r>
            <a:r>
              <a:rPr lang="es-CO" sz="2000" b="1" dirty="0" err="1"/>
              <a:t>rw</a:t>
            </a:r>
            <a:r>
              <a:rPr lang="es-CO" sz="2000" b="1" dirty="0"/>
              <a:t>, </a:t>
            </a:r>
            <a:r>
              <a:rPr lang="es-CO" sz="2000" b="1" dirty="0" err="1"/>
              <a:t>hdmi</a:t>
            </a:r>
            <a:r>
              <a:rPr lang="es-CO" sz="2000" b="1" dirty="0"/>
              <a:t>, monitor 20" / teclado-mouse. </a:t>
            </a:r>
            <a:r>
              <a:rPr lang="es-CO" sz="2000" b="1" dirty="0" err="1"/>
              <a:t>windows</a:t>
            </a:r>
            <a:r>
              <a:rPr lang="es-CO" sz="2000" b="1" dirty="0"/>
              <a:t> gen</a:t>
            </a:r>
          </a:p>
          <a:p>
            <a:pPr algn="just"/>
            <a:r>
              <a:rPr lang="es-CO" sz="2000" b="1" dirty="0"/>
              <a:t>con licencia de office 2013.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624195" y="5203065"/>
            <a:ext cx="1887963" cy="70833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0273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700</Words>
  <Application>Microsoft Office PowerPoint</Application>
  <PresentationFormat>Presentación en pantalla (4:3)</PresentationFormat>
  <Paragraphs>209</Paragraphs>
  <Slides>47</Slides>
  <Notes>15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Arial</vt:lpstr>
      <vt:lpstr>Arial Narrow</vt:lpstr>
      <vt:lpstr>Calibri</vt:lpstr>
      <vt:lpstr>Corbel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Luis Alberto Rodriguez Reyes</cp:lastModifiedBy>
  <cp:revision>247</cp:revision>
  <dcterms:created xsi:type="dcterms:W3CDTF">2014-06-25T16:18:26Z</dcterms:created>
  <dcterms:modified xsi:type="dcterms:W3CDTF">2018-09-26T20:03:21Z</dcterms:modified>
</cp:coreProperties>
</file>